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3E"/>
    <a:srgbClr val="144E8B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80"/>
    <p:restoredTop sz="94789"/>
  </p:normalViewPr>
  <p:slideViewPr>
    <p:cSldViewPr>
      <p:cViewPr varScale="1">
        <p:scale>
          <a:sx n="46" d="100"/>
          <a:sy n="46" d="100"/>
        </p:scale>
        <p:origin x="263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-24"/>
            <a:ext cx="10692130" cy="15120619"/>
          </a:xfrm>
          <a:custGeom>
            <a:avLst/>
            <a:gdLst/>
            <a:ahLst/>
            <a:cxnLst/>
            <a:rect l="l" t="t" r="r" b="b"/>
            <a:pathLst>
              <a:path w="10692130" h="15120619">
                <a:moveTo>
                  <a:pt x="10692003" y="0"/>
                </a:moveTo>
                <a:lnTo>
                  <a:pt x="0" y="0"/>
                </a:lnTo>
                <a:lnTo>
                  <a:pt x="0" y="15120010"/>
                </a:lnTo>
                <a:lnTo>
                  <a:pt x="10692003" y="15120010"/>
                </a:lnTo>
                <a:lnTo>
                  <a:pt x="10692003" y="0"/>
                </a:lnTo>
                <a:close/>
              </a:path>
            </a:pathLst>
          </a:custGeom>
          <a:solidFill>
            <a:srgbClr val="144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145" y="969014"/>
            <a:ext cx="7970520" cy="2531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980" y="11872962"/>
            <a:ext cx="2712928" cy="1066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l-GR" sz="1400" dirty="0">
                <a:solidFill>
                  <a:srgbClr val="FFFFFF"/>
                </a:solidFill>
                <a:latin typeface="Century Gothic"/>
                <a:cs typeface="Century Gothic"/>
              </a:rPr>
              <a:t>Προϋπολογισμός Επένδυσης: 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l-GR" sz="1400" b="1" i="1" dirty="0">
                <a:solidFill>
                  <a:srgbClr val="FFFFFF"/>
                </a:solidFill>
                <a:latin typeface="Century Gothic"/>
                <a:cs typeface="Century Gothic"/>
              </a:rPr>
              <a:t>…………………………..€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l-GR" sz="1400" b="1" i="1" dirty="0">
                <a:solidFill>
                  <a:srgbClr val="FFFFFF"/>
                </a:solidFill>
                <a:latin typeface="Century Gothic"/>
                <a:cs typeface="Century Gothic"/>
              </a:rPr>
              <a:t>(αναγράφεται ο συνολικός Π/Υ του έργου)</a:t>
            </a:r>
            <a:endParaRPr sz="1400" b="1" i="1" dirty="0">
              <a:latin typeface="Century Gothic" panose="020B0502020202020204" pitchFamily="34" charset="0"/>
              <a:cs typeface="CenturyGothic-BoldItalic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28980" y="1057264"/>
            <a:ext cx="690372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4000" i="0" dirty="0">
                <a:latin typeface="Century Gothic" panose="020B0502020202020204" pitchFamily="34" charset="0"/>
              </a:rPr>
              <a:t>Βελτίωση της ενεργειακής απόδοσης ορεινών τουριστικών καταλυμάτων</a:t>
            </a:r>
            <a:br>
              <a:rPr lang="el-GR" sz="4000" i="0" dirty="0">
                <a:latin typeface="Century Gothic" panose="020B0502020202020204" pitchFamily="34" charset="0"/>
              </a:rPr>
            </a:br>
            <a:endParaRPr sz="4000" dirty="0">
              <a:latin typeface="Century Gothic"/>
              <a:cs typeface="Century Gothic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883CA06-3D58-BF5E-94A3-1C1A3A54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821" y="13868469"/>
            <a:ext cx="5311434" cy="588925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3F447A5F-2965-1973-B826-93DE34A8977D}"/>
              </a:ext>
            </a:extLst>
          </p:cNvPr>
          <p:cNvSpPr txBox="1"/>
          <p:nvPr/>
        </p:nvSpPr>
        <p:spPr>
          <a:xfrm>
            <a:off x="4210299" y="11872962"/>
            <a:ext cx="2889001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l-GR" sz="1400" dirty="0">
                <a:solidFill>
                  <a:srgbClr val="FFFFFF"/>
                </a:solidFill>
                <a:latin typeface="Century Gothic"/>
                <a:cs typeface="Century Gothic"/>
              </a:rPr>
              <a:t>Χρηματοδότηση ΕΕ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l-GR" sz="1400" dirty="0">
                <a:solidFill>
                  <a:srgbClr val="FFFFFF"/>
                </a:solidFill>
                <a:latin typeface="Century Gothic"/>
                <a:cs typeface="Century Gothic"/>
              </a:rPr>
              <a:t>………………………… €</a:t>
            </a:r>
            <a:endParaRPr lang="en-US" sz="1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l-GR" sz="1400" b="1" i="1" dirty="0">
                <a:solidFill>
                  <a:srgbClr val="FFFFFF"/>
                </a:solidFill>
                <a:latin typeface="Century Gothic"/>
                <a:cs typeface="Century Gothic"/>
              </a:rPr>
              <a:t>(αναγράφεται το ποσό ενίσχυσης από το Ταμείο Ανάκαμψης και Ανθεκτικότητας)</a:t>
            </a:r>
            <a:endParaRPr sz="1400" b="1" i="1" dirty="0">
              <a:latin typeface="Century Gothic" panose="020B0502020202020204" pitchFamily="34" charset="0"/>
              <a:cs typeface="CenturyGothic-BoldItalic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D40AF-056A-21A4-A5C7-84CCA66D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45" y="13794631"/>
            <a:ext cx="1447800" cy="73660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BB270606-64E7-22D3-6E20-B3B69C9689FB}"/>
              </a:ext>
            </a:extLst>
          </p:cNvPr>
          <p:cNvSpPr txBox="1"/>
          <p:nvPr/>
        </p:nvSpPr>
        <p:spPr>
          <a:xfrm>
            <a:off x="728979" y="8473827"/>
            <a:ext cx="4254389" cy="595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l-GR" sz="1600" dirty="0">
                <a:solidFill>
                  <a:srgbClr val="FFFFFF"/>
                </a:solidFill>
                <a:latin typeface="Century Gothic"/>
                <a:cs typeface="Century Gothic"/>
              </a:rPr>
              <a:t>Φορέας Υλοποίησης: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l-GR" sz="1600" b="1" dirty="0">
                <a:solidFill>
                  <a:srgbClr val="FFFFFF"/>
                </a:solidFill>
                <a:latin typeface="Century Gothic"/>
                <a:cs typeface="Century Gothic"/>
              </a:rPr>
              <a:t>Υπουργείο Περιβάλλοντος και Ενέργειας</a:t>
            </a:r>
            <a:endParaRPr lang="el-GR" sz="1600" b="1" dirty="0">
              <a:latin typeface="Century Gothic" panose="020B0502020202020204" pitchFamily="34" charset="0"/>
              <a:cs typeface="CenturyGothic-BoldItalic"/>
            </a:endParaRPr>
          </a:p>
        </p:txBody>
      </p:sp>
      <p:sp>
        <p:nvSpPr>
          <p:cNvPr id="14" name="object 33">
            <a:extLst>
              <a:ext uri="{FF2B5EF4-FFF2-40B4-BE49-F238E27FC236}">
                <a16:creationId xmlns:a16="http://schemas.microsoft.com/office/drawing/2014/main" id="{8E014132-995B-E941-1A56-8F3D72D9C489}"/>
              </a:ext>
            </a:extLst>
          </p:cNvPr>
          <p:cNvSpPr txBox="1">
            <a:spLocks/>
          </p:cNvSpPr>
          <p:nvPr/>
        </p:nvSpPr>
        <p:spPr>
          <a:xfrm>
            <a:off x="728980" y="3204874"/>
            <a:ext cx="7970520" cy="1800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ea typeface="+mj-ea"/>
                <a:cs typeface="CenturyGothic-BoldItalic"/>
              </a:defRPr>
            </a:lvl1pPr>
          </a:lstStyle>
          <a:p>
            <a:pPr>
              <a:spcBef>
                <a:spcPts val="600"/>
              </a:spcBef>
            </a:pPr>
            <a:r>
              <a:rPr lang="el-GR" sz="2800" b="0" i="0" dirty="0">
                <a:solidFill>
                  <a:srgbClr val="FFFFFF"/>
                </a:solidFill>
                <a:latin typeface="Century Gothic"/>
                <a:cs typeface="Century Gothic"/>
              </a:rPr>
              <a:t>Σύντομη Περιγραφή Έργου (προαιρετικά)</a:t>
            </a:r>
          </a:p>
          <a:p>
            <a:pPr>
              <a:spcBef>
                <a:spcPts val="600"/>
              </a:spcBef>
            </a:pPr>
            <a:r>
              <a:rPr lang="el-GR" sz="2800" b="0" i="0" dirty="0">
                <a:solidFill>
                  <a:srgbClr val="FFFFFF"/>
                </a:solidFill>
                <a:latin typeface="Century Gothic"/>
                <a:cs typeface="Century Gothic"/>
              </a:rPr>
              <a:t>...........................................................................................................................................................................</a:t>
            </a:r>
            <a:endParaRPr lang="el-GR" sz="2800" dirty="0">
              <a:latin typeface="Century Gothic"/>
              <a:cs typeface="Century Gothic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00A355-7EED-041F-1B33-BA55F8394AA5}"/>
              </a:ext>
            </a:extLst>
          </p:cNvPr>
          <p:cNvCxnSpPr/>
          <p:nvPr/>
        </p:nvCxnSpPr>
        <p:spPr>
          <a:xfrm>
            <a:off x="0" y="9467850"/>
            <a:ext cx="7354538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32"/>
          <p:cNvSpPr txBox="1"/>
          <p:nvPr/>
        </p:nvSpPr>
        <p:spPr>
          <a:xfrm>
            <a:off x="728980" y="9952752"/>
            <a:ext cx="568452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000" dirty="0">
                <a:solidFill>
                  <a:srgbClr val="FFFFFF"/>
                </a:solidFill>
                <a:latin typeface="Century Gothic"/>
                <a:cs typeface="Century Gothic"/>
              </a:rPr>
              <a:t>Η επένδυση υλοποιήθηκε στο πλαίσιο της δράσης </a:t>
            </a:r>
            <a:r>
              <a:rPr lang="el-GR" sz="2000" b="1" dirty="0">
                <a:solidFill>
                  <a:srgbClr val="FFFFFF"/>
                </a:solidFill>
                <a:latin typeface="Century Gothic"/>
                <a:cs typeface="Century Gothic"/>
              </a:rPr>
              <a:t>«Ενεργειακή απόδοση και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000" b="1" dirty="0">
                <a:solidFill>
                  <a:srgbClr val="FFFFFF"/>
                </a:solidFill>
                <a:latin typeface="Century Gothic"/>
                <a:cs typeface="Century Gothic"/>
              </a:rPr>
              <a:t>προώθηση των ΑΠΕ για αυτοκατανάλωση»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000" dirty="0">
                <a:solidFill>
                  <a:srgbClr val="FFFFFF"/>
                </a:solidFill>
                <a:latin typeface="Century Gothic"/>
                <a:cs typeface="Century Gothic"/>
              </a:rPr>
              <a:t>του Ταμείου Ανάκαμψης και Ανθεκτικότητας </a:t>
            </a:r>
            <a:endParaRPr sz="2000" dirty="0">
              <a:latin typeface="Century Gothic"/>
              <a:cs typeface="Century Gothic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9E3D43-3706-C6F2-465D-9B4A082B5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4900" y="7334905"/>
            <a:ext cx="4559189" cy="46475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75</Words>
  <Application>Microsoft Office PowerPoint</Application>
  <PresentationFormat>Προσαρμογή</PresentationFormat>
  <Paragraphs>14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CenturyGothic-BoldItalic</vt:lpstr>
      <vt:lpstr>Office Theme</vt:lpstr>
      <vt:lpstr>Βελτίωση της ενεργειακής απόδοσης ορεινών τουριστικών καταλυμάτων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GGEKResearch_Greece2_0_MinHealth_Poster_fin</dc:title>
  <dc:creator>Σταυρούλα Δασκαρόλη</dc:creator>
  <cp:lastModifiedBy>Σταυρούλα Δασκαρόλη</cp:lastModifiedBy>
  <cp:revision>63</cp:revision>
  <dcterms:created xsi:type="dcterms:W3CDTF">2023-12-14T09:41:29Z</dcterms:created>
  <dcterms:modified xsi:type="dcterms:W3CDTF">2025-02-07T06:20:06Z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2023-12-14T00:00:00Z</vt:filetime>
  </property>
  <property fmtid="{D5CDD505-2E9C-101B-9397-08002B2CF9AE}" pid="5" name="Producer">
    <vt:lpwstr>Adobe PDF library 17.00</vt:lpwstr>
  </property>
</Properties>
</file>